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73" r:id="rId5"/>
    <p:sldId id="268" r:id="rId6"/>
    <p:sldId id="269" r:id="rId7"/>
    <p:sldId id="270" r:id="rId8"/>
    <p:sldId id="283" r:id="rId9"/>
    <p:sldId id="284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8F4622-ED75-4311-8466-DE9EB1EB4964}">
          <p14:sldIdLst>
            <p14:sldId id="256"/>
            <p14:sldId id="257"/>
            <p14:sldId id="260"/>
            <p14:sldId id="273"/>
            <p14:sldId id="268"/>
            <p14:sldId id="269"/>
            <p14:sldId id="270"/>
            <p14:sldId id="283"/>
            <p14:sldId id="28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F2D"/>
    <a:srgbClr val="E44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13F71-11E1-BB37-512E-BDA3CD8AC141}" v="2" dt="2023-08-10T11:05:16.927"/>
    <p1510:client id="{BF427031-3725-18FD-19B8-FA9A30CD2FDC}" v="1" dt="2023-07-10T10:48:33.995"/>
    <p1510:client id="{E09CD593-660C-4072-90B1-A58527D6EB18}" v="28" dt="2023-08-10T10:52:0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BEAC0-DE48-4102-94B9-9B44492ED545}" type="datetimeFigureOut">
              <a:rPr lang="en-GB" smtClean="0"/>
              <a:t>01/12/2024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E5618-B144-4C55-B237-E746DF1F08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44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4" y="899886"/>
            <a:ext cx="7158032" cy="505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5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849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- Tamni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bg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5" y="6356030"/>
            <a:ext cx="8118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6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vi slajd sa naslov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999" y="4645890"/>
            <a:ext cx="9144000" cy="639619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99" y="4447822"/>
            <a:ext cx="4573611" cy="4573611"/>
          </a:xfrm>
          <a:prstGeom prst="rect">
            <a:avLst/>
          </a:prstGeom>
        </p:spPr>
      </p:pic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7999" y="5468257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165600"/>
            <a:ext cx="1219200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367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a tema slaj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EB9B-33F2-4FE9-A996-86F2B8C2D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706484"/>
            <a:ext cx="7480300" cy="635000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2545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5549783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21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EFA307-79E3-437E-A5AC-469F14D08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38599" y="1016000"/>
            <a:ext cx="7315201" cy="4794249"/>
          </a:xfr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400"/>
            </a:lvl1pPr>
            <a:lvl2pPr marL="914400" indent="-457200">
              <a:buClr>
                <a:schemeClr val="accent2"/>
              </a:buClr>
              <a:buFont typeface="+mj-lt"/>
              <a:buAutoNum type="arabicPeriod"/>
              <a:defRPr sz="2200"/>
            </a:lvl2pPr>
            <a:lvl3pPr marL="1371600" indent="-457200">
              <a:buClr>
                <a:schemeClr val="accent2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2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2"/>
              </a:buClr>
              <a:buFont typeface="+mj-lt"/>
              <a:buAutoNum type="arabicPeriod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982" y="469900"/>
            <a:ext cx="3128818" cy="1419720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982" y="2095500"/>
            <a:ext cx="3128818" cy="7620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2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1C7849B-D9E1-4E94-A243-C19E6AE6779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5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11300"/>
            <a:ext cx="10515600" cy="4578351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EC9DAB-BF61-431A-8A72-63E6E86F0D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22DF20DF-3787-45F6-AD25-A05C11AA40F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2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sa naslovom i podnaslovom 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16196-8AB6-4D51-87E5-7C910853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943101"/>
            <a:ext cx="10515600" cy="41465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4562A-464A-4FF8-9F9B-07AE025A1D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850" y="215900"/>
            <a:ext cx="9144000" cy="670420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  <a:latin typeface="Montserrat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an slajd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AD515EA6-8401-42EE-8EAC-56AED2BE2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041400"/>
            <a:ext cx="9144000" cy="368300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subtitle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9600" y="6223000"/>
            <a:ext cx="10972800" cy="0"/>
          </a:xfrm>
          <a:prstGeom prst="line">
            <a:avLst/>
          </a:prstGeom>
          <a:ln w="1270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Shape 20"/>
          <p:cNvSpPr>
            <a:spLocks noGrp="1"/>
          </p:cNvSpPr>
          <p:nvPr>
            <p:ph type="sldNum" sz="quarter" idx="2"/>
          </p:nvPr>
        </p:nvSpPr>
        <p:spPr>
          <a:xfrm>
            <a:off x="11000181" y="6390369"/>
            <a:ext cx="582219" cy="297083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3905DB47-EF69-4A03-8F10-3D78A7D577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4" y="6356030"/>
            <a:ext cx="81186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5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86FDE-70F5-450F-9D05-C320D799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"/>
            <a:ext cx="10515600" cy="988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D2D5A-CECF-4396-8A07-B0BD3FC2E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51560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8" r:id="rId3"/>
    <p:sldLayoutId id="2147483650" r:id="rId4"/>
    <p:sldLayoutId id="2147483664" r:id="rId5"/>
    <p:sldLayoutId id="2147483659" r:id="rId6"/>
    <p:sldLayoutId id="2147483651" r:id="rId7"/>
    <p:sldLayoutId id="2147483661" r:id="rId8"/>
    <p:sldLayoutId id="2147483662" r:id="rId9"/>
    <p:sldLayoutId id="2147483663" r:id="rId10"/>
    <p:sldLayoutId id="2147483665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ragana.makajic-nikolic@fon.bg.ac.rs" TargetMode="External"/><Relationship Id="rId2" Type="http://schemas.openxmlformats.org/officeDocument/2006/relationships/hyperlink" Target="mailto:tatjana.ivanovic@fon.bg.ac.r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93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53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МЕНАЏМЕНТ ЉУДСКИХ РЕСУРСА – ОДАБРАНА ПОГЛАВЉА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7808228" cy="91495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на специјалистичким академским студијама – </a:t>
            </a:r>
            <a:endParaRPr lang="en-US"/>
          </a:p>
          <a:p>
            <a:pPr algn="just">
              <a:spcBef>
                <a:spcPts val="600"/>
              </a:spcBef>
            </a:pPr>
            <a:r>
              <a:rPr lang="ru-RU"/>
              <a:t>студијски </a:t>
            </a:r>
            <a:r>
              <a:rPr lang="ru-RU" dirty="0"/>
              <a:t>програм Менаџмент и организација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89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12070080" cy="98829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МЕЂУНАРОДНИ МЕНАЏМЕНТ ЉУДСКИХ РЕСУРСА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61C7849B-D9E1-4E94-A243-C19E6AE6779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1A21A-E964-CAC4-A7EC-0BCB80C47561}"/>
              </a:ext>
            </a:extLst>
          </p:cNvPr>
          <p:cNvSpPr txBox="1"/>
          <p:nvPr/>
        </p:nvSpPr>
        <p:spPr>
          <a:xfrm>
            <a:off x="838200" y="1326137"/>
            <a:ext cx="101619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algn="just">
              <a:buFont typeface="Courier New" panose="02070309020205020404" pitchFamily="49" charset="0"/>
              <a:buChar char="o"/>
            </a:pPr>
            <a:r>
              <a:rPr lang="ru-RU" sz="2000" dirty="0"/>
              <a:t>Предмет Катедре за менаџмент људских ресурса</a:t>
            </a:r>
          </a:p>
          <a:p>
            <a:pPr algn="just"/>
            <a:endParaRPr lang="ru-RU" sz="2000" dirty="0"/>
          </a:p>
          <a:p>
            <a:pPr marL="357188" indent="-357188" algn="just">
              <a:buFont typeface="Courier New" panose="02070309020205020404" pitchFamily="49" charset="0"/>
              <a:buChar char="o"/>
            </a:pPr>
            <a:r>
              <a:rPr lang="ru-RU" sz="2000" dirty="0"/>
              <a:t>Изборни предмет на модул</a:t>
            </a:r>
            <a:r>
              <a:rPr lang="sr-Cyrl-RS" sz="2000" dirty="0"/>
              <a:t>има: Пословни и инжењерски менаџмент, </a:t>
            </a:r>
            <a:r>
              <a:rPr lang="ru-RU" sz="2000" dirty="0"/>
              <a:t>Менаџмент и организација у здравству и фармацији</a:t>
            </a:r>
          </a:p>
          <a:p>
            <a:pPr marL="357188" indent="-357188" algn="just">
              <a:buFont typeface="Courier New" panose="02070309020205020404" pitchFamily="49" charset="0"/>
              <a:buChar char="o"/>
            </a:pPr>
            <a:endParaRPr lang="en-GB" sz="2000" dirty="0"/>
          </a:p>
          <a:p>
            <a:pPr algn="just"/>
            <a:r>
              <a:rPr lang="ru-RU" sz="2000" dirty="0"/>
              <a:t>Наставници и сарадници на предмету</a:t>
            </a:r>
            <a:endParaRPr lang="en-US" sz="20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191722-33AD-3D97-8393-2AA41019A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9062"/>
              </p:ext>
            </p:extLst>
          </p:nvPr>
        </p:nvGraphicFramePr>
        <p:xfrm>
          <a:off x="838200" y="3362322"/>
          <a:ext cx="10656888" cy="25651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0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685">
                <a:tc>
                  <a:txBody>
                    <a:bodyPr/>
                    <a:lstStyle/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r-Cyrl-RS" sz="1800" dirty="0">
                          <a:solidFill>
                            <a:schemeClr val="bg1"/>
                          </a:solidFill>
                        </a:rPr>
                        <a:t>Кабинет</a:t>
                      </a:r>
                      <a:endParaRPr lang="en-GB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bg1"/>
                          </a:solidFill>
                        </a:rPr>
                        <a:t>E-mail</a:t>
                      </a:r>
                    </a:p>
                  </a:txBody>
                  <a:tcPr marL="91437" marR="91437" marT="45701" marB="45701">
                    <a:solidFill>
                      <a:srgbClr val="0947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Ивана Ковачевић, редовни професор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100F2D"/>
                          </a:solidFill>
                        </a:rPr>
                        <a:t>214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094775"/>
                          </a:solidFill>
                          <a:hlinkClick r:id="rId2"/>
                        </a:rPr>
                        <a:t>ivana.kovacevic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  <a:hlinkClick r:id="rId2"/>
                        </a:rPr>
                        <a:t>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Татјана Ивановић, ванредни професор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100F2D"/>
                          </a:solidFill>
                        </a:rPr>
                        <a:t>101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sr-Latn-RS" sz="1800" dirty="0">
                          <a:solidFill>
                            <a:srgbClr val="094775"/>
                          </a:solidFill>
                          <a:hlinkClick r:id="rId2"/>
                        </a:rPr>
                        <a:t>tatjana.ivanovic</a:t>
                      </a:r>
                      <a:r>
                        <a:rPr lang="en-GB" sz="1800" dirty="0">
                          <a:solidFill>
                            <a:srgbClr val="094775"/>
                          </a:solidFill>
                          <a:hlinkClick r:id="rId2"/>
                        </a:rPr>
                        <a:t>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др</a:t>
                      </a:r>
                      <a:r>
                        <a:rPr lang="en-GB" sz="1800" baseline="0" dirty="0">
                          <a:solidFill>
                            <a:srgbClr val="100F2D"/>
                          </a:solidFill>
                        </a:rPr>
                        <a:t> 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Јелена Анђелковић </a:t>
                      </a:r>
                      <a:r>
                        <a:rPr lang="sr-Cyrl-RS" sz="1800" baseline="0" dirty="0" err="1">
                          <a:solidFill>
                            <a:srgbClr val="100F2D"/>
                          </a:solidFill>
                        </a:rPr>
                        <a:t>Лабровић</a:t>
                      </a:r>
                      <a:r>
                        <a:rPr lang="sr-Cyrl-RS" sz="1800" baseline="0" dirty="0">
                          <a:solidFill>
                            <a:srgbClr val="100F2D"/>
                          </a:solidFill>
                        </a:rPr>
                        <a:t>, ванредни професор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  <a:p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100F2D"/>
                          </a:solidFill>
                        </a:rPr>
                        <a:t>214</a:t>
                      </a:r>
                      <a:endParaRPr lang="en-GB" sz="1800" dirty="0">
                        <a:solidFill>
                          <a:srgbClr val="100F2D"/>
                        </a:solidFill>
                      </a:endParaRPr>
                    </a:p>
                  </a:txBody>
                  <a:tcPr marL="91437" marR="91437" marT="45701" marB="45701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094775"/>
                          </a:solidFill>
                          <a:hlinkClick r:id="rId3"/>
                        </a:rPr>
                        <a:t>jelena.andjelkovic.labrovic@fon.bg.ac.rs</a:t>
                      </a:r>
                      <a:endParaRPr lang="sr-Cyrl-RS" sz="1800" dirty="0">
                        <a:solidFill>
                          <a:srgbClr val="094775"/>
                        </a:solidFill>
                      </a:endParaRPr>
                    </a:p>
                  </a:txBody>
                  <a:tcPr marL="91437" marR="91437" marT="45701" marB="457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28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Садржај/структура предмета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3905DB47-EF69-4A03-8F10-3D78A7D577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742C74F-485D-3CC9-7E72-B63EFCAF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80039"/>
            <a:ext cx="10168331" cy="4758871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u="sng" dirty="0"/>
              <a:t>Теоријска настава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dirty="0"/>
              <a:t>Анализа и пројектовање послова и радних задатака; Планирање и регрутовање људских ресурса; Селекција људских ресурса; Оријентација и тренинг запослених; Развој запослених и планирање каријере; Управљање талентима; Вредновање запослених; Надокнаде и бенефиције; Координација кадровских активности;Стратешки менаџмент људских ресурса; Електронски менаџмент људских ресурса; Међународни менаџмент људских ресурса; Будућност менаџмента људских ресурса.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endParaRPr lang="ru-RU" sz="2000" dirty="0"/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u="sng" dirty="0"/>
              <a:t>Студијско-истраживачки рад </a:t>
            </a:r>
          </a:p>
          <a:p>
            <a:pPr>
              <a:lnSpc>
                <a:spcPct val="114000"/>
              </a:lnSpc>
              <a:spcBef>
                <a:spcPts val="0"/>
              </a:spcBef>
              <a:buClr>
                <a:srgbClr val="002060"/>
              </a:buClr>
            </a:pPr>
            <a:r>
              <a:rPr lang="ru-RU" sz="2000" dirty="0"/>
              <a:t>Кроз истраживачки рад обавља се истраживање изабраног проблема и формулише у облику научног рада за излагање на научном скупу.	</a:t>
            </a:r>
          </a:p>
        </p:txBody>
      </p:sp>
    </p:spTree>
    <p:extLst>
      <p:ext uri="{BB962C8B-B14F-4D97-AF65-F5344CB8AC3E}">
        <p14:creationId xmlns:p14="http://schemas.microsoft.com/office/powerpoint/2010/main" val="246798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Циљ и исход предмета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12538-217D-CA35-3635-8CD95E18B41B}"/>
              </a:ext>
            </a:extLst>
          </p:cNvPr>
          <p:cNvSpPr txBox="1"/>
          <p:nvPr/>
        </p:nvSpPr>
        <p:spPr>
          <a:xfrm>
            <a:off x="831850" y="1298794"/>
            <a:ext cx="107550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Стицање уско специјализованих знања о теоријама, принципима и активностима менаџмента људских ресурса како би студенти могли да разумеју комплексност и специфичности управљања људским ресурсима, као и оспособљавање студената за критичку анализу и евалуацију различитих активности менаџмента људских ресурса у савременом радном окружењу.</a:t>
            </a:r>
          </a:p>
          <a:p>
            <a:pPr algn="just"/>
            <a:endParaRPr lang="sr-Cyrl-RS" sz="2000" dirty="0"/>
          </a:p>
          <a:p>
            <a:r>
              <a:rPr lang="sr-Cyrl-RS" sz="2000" dirty="0"/>
              <a:t>Након положеног испита, студенти ће бити оспособљени </a:t>
            </a:r>
            <a:r>
              <a:rPr lang="ru-RU" sz="2000" dirty="0"/>
              <a:t>за управљање ризиком у електронском пословању предузећа, као и за израду, увођење,  спровођење и контролу плана за управљање континуитетом електронског пословања. Такође, студенти су оспособљени за израду и имплементацију плана за опоравак од инцидента (disaster recovery) који обезбеђује пружање електронских услуга на прихватљивим, унапред дефинисаним, нивоима поузданости и доступности након инцидентног догађаја.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7549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455285"/>
            <a:ext cx="10942140" cy="670420"/>
          </a:xfrm>
        </p:spPr>
        <p:txBody>
          <a:bodyPr/>
          <a:lstStyle/>
          <a:p>
            <a:r>
              <a:rPr lang="ru-RU" sz="4000" dirty="0"/>
              <a:t>Организација наставе и начин полагања испита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831849" y="2912494"/>
            <a:ext cx="108731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b="1" dirty="0"/>
              <a:t>Правила полагања испита</a:t>
            </a:r>
          </a:p>
          <a:p>
            <a:endParaRPr lang="sr-Cyrl-RS" sz="2000" dirty="0"/>
          </a:p>
          <a:p>
            <a:r>
              <a:rPr lang="sr-Cyrl-RS" sz="2000" dirty="0"/>
              <a:t>Испит се састоји из :</a:t>
            </a:r>
          </a:p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предиспитних обавеза</a:t>
            </a:r>
            <a:r>
              <a:rPr lang="en-US" sz="2000" dirty="0"/>
              <a:t> (</a:t>
            </a:r>
            <a:r>
              <a:rPr lang="sr-Cyrl-RS" sz="2000" dirty="0"/>
              <a:t>7</a:t>
            </a:r>
            <a:r>
              <a:rPr lang="en-US" sz="2000" dirty="0"/>
              <a:t>0</a:t>
            </a:r>
            <a:r>
              <a:rPr lang="sr-Cyrl-RS" sz="2000" dirty="0"/>
              <a:t> поена</a:t>
            </a:r>
            <a:r>
              <a:rPr lang="en-US" sz="2000" dirty="0"/>
              <a:t>)</a:t>
            </a:r>
            <a:r>
              <a:rPr lang="sr-Cyrl-RS" sz="2000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/>
              <a:t>анализа научног чланка и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r-Cyrl-RS" sz="2000" dirty="0"/>
              <a:t>нацрт научног истраживања и/или писање научног чланка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/>
              <a:t>усменог испита (30 поена)</a:t>
            </a:r>
          </a:p>
          <a:p>
            <a:endParaRPr lang="sr-Cyrl-R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31849" y="14566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Организација наставе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Предавања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Вежбе</a:t>
            </a:r>
          </a:p>
        </p:txBody>
      </p:sp>
    </p:spTree>
    <p:extLst>
      <p:ext uri="{BB962C8B-B14F-4D97-AF65-F5344CB8AC3E}">
        <p14:creationId xmlns:p14="http://schemas.microsoft.com/office/powerpoint/2010/main" val="469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2DF20DF-3787-45F6-AD25-A05C11AA40F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Литература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214375"/>
            <a:ext cx="105895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err="1"/>
              <a:t>Основн</a:t>
            </a:r>
            <a:r>
              <a:rPr lang="en-US" sz="2000" dirty="0"/>
              <a:t>a</a:t>
            </a:r>
            <a:r>
              <a:rPr lang="sr-Cyrl-RS" sz="2000" dirty="0"/>
              <a:t> </a:t>
            </a:r>
            <a:r>
              <a:rPr lang="sr-Cyrl-RS" sz="2000" dirty="0" err="1"/>
              <a:t>литератур</a:t>
            </a:r>
            <a:r>
              <a:rPr lang="en-US" sz="2000" dirty="0"/>
              <a:t>a</a:t>
            </a:r>
            <a:r>
              <a:rPr lang="sr-Cyrl-RS" sz="2000" dirty="0"/>
              <a:t>:</a:t>
            </a:r>
          </a:p>
          <a:p>
            <a:endParaRPr lang="sr-Cyrl-RS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Cyrl-RS" sz="2000" dirty="0"/>
              <a:t>Орлић, Р., Ивановић, Т. (2019) Менаџмент људских ресурса, ФОН, Београд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>
              <a:spcBef>
                <a:spcPts val="600"/>
              </a:spcBef>
            </a:pPr>
            <a:r>
              <a:rPr lang="sr-Cyrl-RS" sz="2000" dirty="0"/>
              <a:t>Додатна литература:</a:t>
            </a:r>
          </a:p>
          <a:p>
            <a:pPr lvl="0">
              <a:spcBef>
                <a:spcPts val="600"/>
              </a:spcBef>
            </a:pPr>
            <a:endParaRPr lang="en-GB" sz="2000" dirty="0"/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Storey, </a:t>
            </a:r>
            <a:r>
              <a:rPr lang="sr-Cyrl-RS" sz="2000" dirty="0"/>
              <a:t>Ј., </a:t>
            </a:r>
            <a:r>
              <a:rPr lang="en-GB" sz="2000" dirty="0"/>
              <a:t>Ulrich, D</a:t>
            </a:r>
            <a:r>
              <a:rPr lang="sr-Cyrl-RS" sz="2000" dirty="0"/>
              <a:t>.</a:t>
            </a:r>
            <a:r>
              <a:rPr lang="en-GB" sz="2000" dirty="0"/>
              <a:t> &amp;</a:t>
            </a:r>
            <a:r>
              <a:rPr lang="sr-Cyrl-RS" sz="2000" dirty="0"/>
              <a:t> </a:t>
            </a:r>
            <a:r>
              <a:rPr lang="en-GB" sz="2000" dirty="0"/>
              <a:t>Wright, P.</a:t>
            </a:r>
            <a:r>
              <a:rPr lang="sr-Cyrl-RS" sz="2000" dirty="0"/>
              <a:t> (2019) </a:t>
            </a:r>
            <a:r>
              <a:rPr lang="en-GB" sz="2000" dirty="0"/>
              <a:t>Strategic Human Resource Management: A Research Overview</a:t>
            </a:r>
            <a:r>
              <a:rPr lang="sr-Cyrl-RS" sz="2000" dirty="0"/>
              <a:t>, </a:t>
            </a:r>
            <a:r>
              <a:rPr lang="en-GB" sz="2000" dirty="0"/>
              <a:t>Routledge		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Beardwell, </a:t>
            </a:r>
            <a:r>
              <a:rPr lang="sr-Cyrl-RS" sz="2000" dirty="0"/>
              <a:t>Ј. &amp; </a:t>
            </a:r>
            <a:r>
              <a:rPr lang="en-GB" sz="2000" dirty="0"/>
              <a:t>Thompson, </a:t>
            </a:r>
            <a:r>
              <a:rPr lang="sr-Cyrl-RS" sz="2000" dirty="0"/>
              <a:t>А. (2017) </a:t>
            </a:r>
            <a:r>
              <a:rPr lang="en-GB" sz="2000" dirty="0"/>
              <a:t>Human Resource Management: </a:t>
            </a:r>
            <a:r>
              <a:rPr lang="sr-Cyrl-RS" sz="2000" dirty="0"/>
              <a:t>А </a:t>
            </a:r>
            <a:r>
              <a:rPr lang="en-GB" sz="2000" dirty="0"/>
              <a:t>contemporary approach</a:t>
            </a:r>
            <a:r>
              <a:rPr lang="sr-Cyrl-RS" sz="2000" dirty="0"/>
              <a:t>,</a:t>
            </a:r>
            <a:r>
              <a:rPr lang="en-GB" sz="2000" dirty="0"/>
              <a:t>	Pearson		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Lussier, R.</a:t>
            </a:r>
            <a:r>
              <a:rPr lang="sr-Cyrl-RS" sz="2000" dirty="0"/>
              <a:t> </a:t>
            </a:r>
            <a:r>
              <a:rPr lang="en-GB" sz="2000" dirty="0"/>
              <a:t>&amp;</a:t>
            </a:r>
            <a:r>
              <a:rPr lang="sr-Cyrl-RS" sz="2000" dirty="0"/>
              <a:t> </a:t>
            </a:r>
            <a:r>
              <a:rPr lang="en-GB" sz="2000" dirty="0"/>
              <a:t>Hendon, J.</a:t>
            </a:r>
            <a:r>
              <a:rPr lang="sr-Cyrl-RS" sz="2000" dirty="0"/>
              <a:t> (2019)</a:t>
            </a:r>
            <a:r>
              <a:rPr lang="en-GB" sz="2000" dirty="0"/>
              <a:t> Human Resource Management</a:t>
            </a:r>
            <a:r>
              <a:rPr lang="sr-Cyrl-RS" sz="2000" dirty="0"/>
              <a:t>, </a:t>
            </a:r>
            <a:r>
              <a:rPr lang="en-GB" sz="2000" dirty="0"/>
              <a:t>SAGE</a:t>
            </a:r>
          </a:p>
          <a:p>
            <a:pPr>
              <a:spcBef>
                <a:spcPts val="600"/>
              </a:spcBef>
            </a:pPr>
            <a:r>
              <a:rPr lang="sr-Cyrl-R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4973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1849" y="163020"/>
            <a:ext cx="10942140" cy="670420"/>
          </a:xfrm>
        </p:spPr>
        <p:txBody>
          <a:bodyPr/>
          <a:lstStyle/>
          <a:p>
            <a:r>
              <a:rPr lang="sr-Cyrl-RS" sz="4000" dirty="0"/>
              <a:t>Контакт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831849" y="1188196"/>
            <a:ext cx="10589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/>
              <a:t>За сва питања стојимо вам на располагању на </a:t>
            </a:r>
            <a:r>
              <a:rPr lang="sr-Latn-RS" sz="2400" i="1" dirty="0" err="1"/>
              <a:t>Teams</a:t>
            </a:r>
            <a:r>
              <a:rPr lang="sr-Latn-RS" sz="2400" dirty="0"/>
              <a:t>-</a:t>
            </a:r>
            <a:r>
              <a:rPr lang="sr-Cyrl-RS" sz="2400" dirty="0"/>
              <a:t>у</a:t>
            </a:r>
            <a:r>
              <a:rPr lang="sr-Latn-RS" sz="2400" dirty="0"/>
              <a:t>, </a:t>
            </a:r>
            <a:r>
              <a:rPr lang="sr-Cyrl-RS" sz="2400" dirty="0"/>
              <a:t>путем </a:t>
            </a:r>
            <a:r>
              <a:rPr lang="sr-Cyrl-RS" sz="2400" dirty="0" err="1"/>
              <a:t>мејла</a:t>
            </a:r>
            <a:r>
              <a:rPr lang="sr-Cyrl-RS" sz="2400" dirty="0"/>
              <a:t> или лично</a:t>
            </a:r>
            <a:r>
              <a:rPr lang="en-GB" sz="2400" dirty="0"/>
              <a:t>.</a:t>
            </a:r>
            <a:endParaRPr lang="sr-Cyrl-RS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93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3A9B7-2F2F-72E7-FFEC-5BB6D8B70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F8B63-33BE-A6F2-75FE-047CF61375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МЕНАЏМЕНТ ЉУДСКИХ РЕСУРСА – ОДАБРАНА ПОГЛАВЉА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2C029-020D-D3D9-12A3-26C21CC064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7999" y="5468257"/>
            <a:ext cx="7808228" cy="91495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600"/>
              </a:spcBef>
            </a:pPr>
            <a:r>
              <a:rPr lang="ru-RU" dirty="0"/>
              <a:t>Изборни предмет на специјалистичким академским студијама – </a:t>
            </a:r>
            <a:endParaRPr lang="en-US" dirty="0"/>
          </a:p>
          <a:p>
            <a:pPr algn="just">
              <a:spcBef>
                <a:spcPts val="600"/>
              </a:spcBef>
            </a:pPr>
            <a:r>
              <a:rPr lang="ru-RU" dirty="0"/>
              <a:t>студијски програм Менаџмент и организација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424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504</Words>
  <Application>Microsoft Office PowerPoint</Application>
  <PresentationFormat>Широки екран</PresentationFormat>
  <Paragraphs>65</Paragraphs>
  <Slides>10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5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10</vt:i4>
      </vt:variant>
    </vt:vector>
  </HeadingPairs>
  <TitlesOfParts>
    <vt:vector size="16" baseType="lpstr">
      <vt:lpstr>Arial</vt:lpstr>
      <vt:lpstr>Calibri</vt:lpstr>
      <vt:lpstr>Courier New</vt:lpstr>
      <vt:lpstr>Montserrat Medium</vt:lpstr>
      <vt:lpstr>Montserrat SemiBold</vt:lpstr>
      <vt:lpstr>Office Theme</vt:lpstr>
      <vt:lpstr>PowerPoint презентација</vt:lpstr>
      <vt:lpstr>МЕНАЏМЕНТ ЉУДСКИХ РЕСУРСА – ОДАБРАНА ПОГЛАВЉА</vt:lpstr>
      <vt:lpstr>МЕЂУНАРОДНИ МЕНАЏМЕНТ ЉУДСКИХ РЕСУРСА</vt:lpstr>
      <vt:lpstr>Садржај/структура предмета</vt:lpstr>
      <vt:lpstr>Циљ и исход предмета</vt:lpstr>
      <vt:lpstr>Организација наставе и начин полагања испита</vt:lpstr>
      <vt:lpstr>Литература</vt:lpstr>
      <vt:lpstr>Контакт</vt:lpstr>
      <vt:lpstr>МЕНАЏМЕНТ ЉУДСКИХ РЕСУРСА – ОДАБРАНА ПОГЛАВЉА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 Savicevic</dc:creator>
  <cp:lastModifiedBy>Tatjana Ivanovic</cp:lastModifiedBy>
  <cp:revision>100</cp:revision>
  <dcterms:created xsi:type="dcterms:W3CDTF">2022-10-16T13:21:43Z</dcterms:created>
  <dcterms:modified xsi:type="dcterms:W3CDTF">2024-12-01T21:36:26Z</dcterms:modified>
</cp:coreProperties>
</file>