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8" r:id="rId2"/>
    <p:sldId id="277" r:id="rId3"/>
    <p:sldId id="259" r:id="rId4"/>
    <p:sldId id="260" r:id="rId5"/>
    <p:sldId id="276" r:id="rId6"/>
    <p:sldId id="269" r:id="rId7"/>
    <p:sldId id="271" r:id="rId8"/>
    <p:sldId id="272" r:id="rId9"/>
    <p:sldId id="3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68"/>
            <p14:sldId id="277"/>
            <p14:sldId id="259"/>
            <p14:sldId id="260"/>
            <p14:sldId id="276"/>
            <p14:sldId id="269"/>
            <p14:sldId id="271"/>
            <p14:sldId id="272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526A2-BF9C-4A93-8CDC-D4A4430E24F6}" v="10" dt="2024-11-28T06:58:13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39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ana D. Stojanović" userId="d0753ec3-2a15-426b-aba2-7094750d9cb8" providerId="ADAL" clId="{1FA526A2-BF9C-4A93-8CDC-D4A4430E24F6}"/>
    <pc:docChg chg="addSld delSld modSld modSection">
      <pc:chgData name="Dragana D. Stojanović" userId="d0753ec3-2a15-426b-aba2-7094750d9cb8" providerId="ADAL" clId="{1FA526A2-BF9C-4A93-8CDC-D4A4430E24F6}" dt="2024-11-28T06:58:13.886" v="14"/>
      <pc:docMkLst>
        <pc:docMk/>
      </pc:docMkLst>
      <pc:sldChg chg="del">
        <pc:chgData name="Dragana D. Stojanović" userId="d0753ec3-2a15-426b-aba2-7094750d9cb8" providerId="ADAL" clId="{1FA526A2-BF9C-4A93-8CDC-D4A4430E24F6}" dt="2024-11-27T12:09:17.947" v="12" actId="47"/>
        <pc:sldMkLst>
          <pc:docMk/>
          <pc:sldMk cId="3151935731" sldId="256"/>
        </pc:sldMkLst>
      </pc:sldChg>
      <pc:sldChg chg="modSp mod">
        <pc:chgData name="Dragana D. Stojanović" userId="d0753ec3-2a15-426b-aba2-7094750d9cb8" providerId="ADAL" clId="{1FA526A2-BF9C-4A93-8CDC-D4A4430E24F6}" dt="2024-11-27T12:08:28.152" v="11" actId="20577"/>
        <pc:sldMkLst>
          <pc:docMk/>
          <pc:sldMk cId="1202406902" sldId="259"/>
        </pc:sldMkLst>
        <pc:spChg chg="mod">
          <ac:chgData name="Dragana D. Stojanović" userId="d0753ec3-2a15-426b-aba2-7094750d9cb8" providerId="ADAL" clId="{1FA526A2-BF9C-4A93-8CDC-D4A4430E24F6}" dt="2024-11-27T12:08:28.152" v="11" actId="20577"/>
          <ac:spMkLst>
            <pc:docMk/>
            <pc:sldMk cId="1202406902" sldId="259"/>
            <ac:spMk id="2" creationId="{00000000-0000-0000-0000-000000000000}"/>
          </ac:spMkLst>
        </pc:spChg>
      </pc:sldChg>
      <pc:sldChg chg="del">
        <pc:chgData name="Dragana D. Stojanović" userId="d0753ec3-2a15-426b-aba2-7094750d9cb8" providerId="ADAL" clId="{1FA526A2-BF9C-4A93-8CDC-D4A4430E24F6}" dt="2024-11-28T06:58:11.504" v="13" actId="47"/>
        <pc:sldMkLst>
          <pc:docMk/>
          <pc:sldMk cId="1177700335" sldId="267"/>
        </pc:sldMkLst>
      </pc:sldChg>
      <pc:sldChg chg="delSp modSp add mod">
        <pc:chgData name="Dragana D. Stojanović" userId="d0753ec3-2a15-426b-aba2-7094750d9cb8" providerId="ADAL" clId="{1FA526A2-BF9C-4A93-8CDC-D4A4430E24F6}" dt="2024-11-27T12:07:48.908" v="5" actId="1076"/>
        <pc:sldMkLst>
          <pc:docMk/>
          <pc:sldMk cId="2279110087" sldId="277"/>
        </pc:sldMkLst>
        <pc:grpChg chg="mod">
          <ac:chgData name="Dragana D. Stojanović" userId="d0753ec3-2a15-426b-aba2-7094750d9cb8" providerId="ADAL" clId="{1FA526A2-BF9C-4A93-8CDC-D4A4430E24F6}" dt="2024-11-27T12:07:48.908" v="5" actId="1076"/>
          <ac:grpSpMkLst>
            <pc:docMk/>
            <pc:sldMk cId="2279110087" sldId="277"/>
            <ac:grpSpMk id="6" creationId="{8065C137-096C-8E1E-FEF9-0B5172D5E552}"/>
          </ac:grpSpMkLst>
        </pc:grpChg>
        <pc:grpChg chg="mod">
          <ac:chgData name="Dragana D. Stojanović" userId="d0753ec3-2a15-426b-aba2-7094750d9cb8" providerId="ADAL" clId="{1FA526A2-BF9C-4A93-8CDC-D4A4430E24F6}" dt="2024-11-27T12:07:46.914" v="4" actId="1076"/>
          <ac:grpSpMkLst>
            <pc:docMk/>
            <pc:sldMk cId="2279110087" sldId="277"/>
            <ac:grpSpMk id="9" creationId="{BF8DE584-8DF2-A22C-F0F0-059F90E069D8}"/>
          </ac:grpSpMkLst>
        </pc:grpChg>
        <pc:grpChg chg="mod">
          <ac:chgData name="Dragana D. Stojanović" userId="d0753ec3-2a15-426b-aba2-7094750d9cb8" providerId="ADAL" clId="{1FA526A2-BF9C-4A93-8CDC-D4A4430E24F6}" dt="2024-11-27T12:07:41.165" v="2" actId="1076"/>
          <ac:grpSpMkLst>
            <pc:docMk/>
            <pc:sldMk cId="2279110087" sldId="277"/>
            <ac:grpSpMk id="12" creationId="{17C7199B-B798-4D35-D26E-493860682BD0}"/>
          </ac:grpSpMkLst>
        </pc:grpChg>
        <pc:grpChg chg="mod">
          <ac:chgData name="Dragana D. Stojanović" userId="d0753ec3-2a15-426b-aba2-7094750d9cb8" providerId="ADAL" clId="{1FA526A2-BF9C-4A93-8CDC-D4A4430E24F6}" dt="2024-11-27T12:07:43.426" v="3" actId="1076"/>
          <ac:grpSpMkLst>
            <pc:docMk/>
            <pc:sldMk cId="2279110087" sldId="277"/>
            <ac:grpSpMk id="15" creationId="{4B98F7B7-4FE5-37EE-F670-3BB48419DC76}"/>
          </ac:grpSpMkLst>
        </pc:grpChg>
        <pc:grpChg chg="del">
          <ac:chgData name="Dragana D. Stojanović" userId="d0753ec3-2a15-426b-aba2-7094750d9cb8" providerId="ADAL" clId="{1FA526A2-BF9C-4A93-8CDC-D4A4430E24F6}" dt="2024-11-27T12:07:37.063" v="1" actId="478"/>
          <ac:grpSpMkLst>
            <pc:docMk/>
            <pc:sldMk cId="2279110087" sldId="277"/>
            <ac:grpSpMk id="18" creationId="{4C9E56B8-EEA4-B5E2-F87F-CBBACF0ABF9C}"/>
          </ac:grpSpMkLst>
        </pc:grpChg>
      </pc:sldChg>
      <pc:sldChg chg="add">
        <pc:chgData name="Dragana D. Stojanović" userId="d0753ec3-2a15-426b-aba2-7094750d9cb8" providerId="ADAL" clId="{1FA526A2-BF9C-4A93-8CDC-D4A4430E24F6}" dt="2024-11-28T06:58:13.886" v="14"/>
        <pc:sldMkLst>
          <pc:docMk/>
          <pc:sldMk cId="1195495497" sldId="3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subtitle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ru-RU" sz="3400" b="1"/>
              <a:t>УПРАВЉАЊЕ ЛИН ПРОЦЕСИМА</a:t>
            </a:r>
            <a:endParaRPr lang="en-GB" sz="3400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/>
              <a:t>Катедра за индустријско и менаџмент инжењерство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Наставници и сарадници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65C137-096C-8E1E-FEF9-0B5172D5E552}"/>
              </a:ext>
            </a:extLst>
          </p:cNvPr>
          <p:cNvGrpSpPr/>
          <p:nvPr/>
        </p:nvGrpSpPr>
        <p:grpSpPr>
          <a:xfrm>
            <a:off x="3939325" y="977280"/>
            <a:ext cx="2952328" cy="2363676"/>
            <a:chOff x="575146" y="2766431"/>
            <a:chExt cx="2952328" cy="23636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321C4E-8992-1822-11AD-B3F48374A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029" y="2766431"/>
              <a:ext cx="1496561" cy="14965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EF770F-571E-36B9-63CA-6999466D5AB7}"/>
                </a:ext>
              </a:extLst>
            </p:cNvPr>
            <p:cNvSpPr txBox="1"/>
            <p:nvPr/>
          </p:nvSpPr>
          <p:spPr>
            <a:xfrm>
              <a:off x="575146" y="4422221"/>
              <a:ext cx="2952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/>
                <a:t>Проф. др Драгослав </a:t>
              </a:r>
              <a:r>
                <a:rPr lang="sr-Cyrl-RS" sz="2000" err="1"/>
                <a:t>Словић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8DE584-8DF2-A22C-F0F0-059F90E069D8}"/>
              </a:ext>
            </a:extLst>
          </p:cNvPr>
          <p:cNvGrpSpPr/>
          <p:nvPr/>
        </p:nvGrpSpPr>
        <p:grpSpPr>
          <a:xfrm>
            <a:off x="7034471" y="689160"/>
            <a:ext cx="3609462" cy="2651796"/>
            <a:chOff x="3467784" y="2537961"/>
            <a:chExt cx="3609462" cy="26517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F14E9F-16C3-35D4-9DDD-053DB0C0B0E2}"/>
                </a:ext>
              </a:extLst>
            </p:cNvPr>
            <p:cNvSpPr txBox="1"/>
            <p:nvPr/>
          </p:nvSpPr>
          <p:spPr>
            <a:xfrm>
              <a:off x="3467784" y="4481871"/>
              <a:ext cx="36094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/>
                <a:t>Проф. др Барбара Симеуновић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pic>
          <p:nvPicPr>
            <p:cNvPr id="11" name="Slika 20" descr="Slika na kojoj se nalazi Ljudsko lice, Modni aksesoar, osoba, ogrlica&#10;&#10;Opis je automatski generisan">
              <a:extLst>
                <a:ext uri="{FF2B5EF4-FFF2-40B4-BE49-F238E27FC236}">
                  <a16:creationId xmlns:a16="http://schemas.microsoft.com/office/drawing/2014/main" id="{D238A32D-BA88-2570-DFE7-020912CF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684" y="2537961"/>
              <a:ext cx="1329612" cy="177281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C7199B-B798-4D35-D26E-493860682BD0}"/>
              </a:ext>
            </a:extLst>
          </p:cNvPr>
          <p:cNvGrpSpPr/>
          <p:nvPr/>
        </p:nvGrpSpPr>
        <p:grpSpPr>
          <a:xfrm>
            <a:off x="7566002" y="3501654"/>
            <a:ext cx="3096344" cy="2299286"/>
            <a:chOff x="10990760" y="2942625"/>
            <a:chExt cx="3096344" cy="22992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34AE36-BF0E-7869-569B-68567D1D2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18852" y="2942625"/>
              <a:ext cx="1440160" cy="14401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7A092F-EB74-D023-64CC-E0D697FCC361}"/>
                </a:ext>
              </a:extLst>
            </p:cNvPr>
            <p:cNvSpPr txBox="1"/>
            <p:nvPr/>
          </p:nvSpPr>
          <p:spPr>
            <a:xfrm>
              <a:off x="10990760" y="4534025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/>
                <a:t>Проф. др Драгана Стојановић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98F7B7-4FE5-37EE-F670-3BB48419DC76}"/>
              </a:ext>
            </a:extLst>
          </p:cNvPr>
          <p:cNvGrpSpPr/>
          <p:nvPr/>
        </p:nvGrpSpPr>
        <p:grpSpPr>
          <a:xfrm>
            <a:off x="3939325" y="3551382"/>
            <a:ext cx="3096344" cy="2380752"/>
            <a:chOff x="7008006" y="2902249"/>
            <a:chExt cx="3096344" cy="23807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F45978-2D9F-507A-D472-13CB9FA5C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4302" y="2902249"/>
              <a:ext cx="1512168" cy="151216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F0F781-2745-477B-0256-758A2163FF7D}"/>
                </a:ext>
              </a:extLst>
            </p:cNvPr>
            <p:cNvSpPr txBox="1"/>
            <p:nvPr/>
          </p:nvSpPr>
          <p:spPr>
            <a:xfrm>
              <a:off x="7008006" y="4575115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/>
                <a:t>Проф. др Иван Томашевић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11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/>
              <a:t>Пр</a:t>
            </a:r>
            <a:r>
              <a:rPr lang="en-US" sz="2000"/>
              <a:t>o</a:t>
            </a:r>
            <a:r>
              <a:rPr lang="sr-Cyrl-CS" sz="2000"/>
              <a:t>ф. др </a:t>
            </a:r>
            <a:r>
              <a:rPr lang="sr-Cyrl-RS" sz="2000"/>
              <a:t>Драгослав Словић</a:t>
            </a:r>
            <a:endParaRPr lang="sr-Cyrl-CS" sz="200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/>
              <a:t>	Е-маил: </a:t>
            </a:r>
            <a:r>
              <a:rPr lang="sr-Latn-RS" sz="1400"/>
              <a:t>dragoslav.slovic@fon.bg.ac.rs</a:t>
            </a:r>
            <a:endParaRPr lang="sr-Cyrl-CS" sz="1400"/>
          </a:p>
          <a:p>
            <a:pPr>
              <a:spcBef>
                <a:spcPts val="0"/>
              </a:spcBef>
              <a:buNone/>
            </a:pPr>
            <a:r>
              <a:rPr lang="sr-Cyrl-CS" sz="1400"/>
              <a:t>	Кабинет: </a:t>
            </a:r>
            <a:r>
              <a:rPr lang="sr-Latn-RS" sz="1400"/>
              <a:t>120</a:t>
            </a:r>
            <a:endParaRPr lang="sr-Cyrl-CS" sz="1400"/>
          </a:p>
          <a:p>
            <a:pPr>
              <a:spcBef>
                <a:spcPts val="0"/>
              </a:spcBef>
              <a:buNone/>
            </a:pPr>
            <a:endParaRPr lang="sr-Cyrl-CS" sz="1400"/>
          </a:p>
          <a:p>
            <a:pPr>
              <a:buFont typeface="Arial" pitchFamily="34" charset="0"/>
              <a:buChar char="•"/>
            </a:pPr>
            <a:r>
              <a:rPr lang="sr-Cyrl-CS" sz="2000"/>
              <a:t>Пр</a:t>
            </a:r>
            <a:r>
              <a:rPr lang="en-US" sz="2000"/>
              <a:t>o</a:t>
            </a:r>
            <a:r>
              <a:rPr lang="sr-Cyrl-CS" sz="2000"/>
              <a:t>ф. др Барбара Симеуновић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/>
              <a:t>	Е-маил: </a:t>
            </a:r>
            <a:r>
              <a:rPr lang="sr-Latn-RS" sz="1400"/>
              <a:t>barbara.simeunovic@fon.bg.ac.rs</a:t>
            </a:r>
            <a:endParaRPr lang="sr-Cyrl-CS" sz="1400"/>
          </a:p>
          <a:p>
            <a:pPr>
              <a:spcBef>
                <a:spcPts val="0"/>
              </a:spcBef>
              <a:buNone/>
            </a:pPr>
            <a:r>
              <a:rPr lang="sr-Cyrl-CS" sz="1400"/>
              <a:t>	Кабинет:</a:t>
            </a:r>
            <a:r>
              <a:rPr lang="sr-Latn-RS" sz="1400"/>
              <a:t> </a:t>
            </a:r>
            <a:r>
              <a:rPr lang="sr-Cyrl-RS" sz="1400"/>
              <a:t>221</a:t>
            </a:r>
          </a:p>
          <a:p>
            <a:pPr>
              <a:spcBef>
                <a:spcPts val="0"/>
              </a:spcBef>
              <a:buNone/>
            </a:pPr>
            <a:endParaRPr lang="sr-Cyrl-CS" sz="1400"/>
          </a:p>
          <a:p>
            <a:pPr>
              <a:buFont typeface="Arial" pitchFamily="34" charset="0"/>
              <a:buChar char="•"/>
            </a:pPr>
            <a:r>
              <a:rPr lang="sr-Cyrl-CS" sz="2000"/>
              <a:t>Пр</a:t>
            </a:r>
            <a:r>
              <a:rPr lang="en-US" sz="2000"/>
              <a:t>o</a:t>
            </a:r>
            <a:r>
              <a:rPr lang="sr-Cyrl-CS" sz="2000"/>
              <a:t>ф. др Драгана Стојановић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/>
              <a:t>	Е-маил: </a:t>
            </a:r>
            <a:r>
              <a:rPr lang="en-US" sz="1400"/>
              <a:t>drag</a:t>
            </a:r>
            <a:r>
              <a:rPr lang="sr-Cyrl-CS" sz="1400"/>
              <a:t>а</a:t>
            </a:r>
            <a:r>
              <a:rPr lang="en-US" sz="1400" err="1"/>
              <a:t>na.stojanovic</a:t>
            </a:r>
            <a:r>
              <a:rPr lang="sr-Latn-RS" sz="1400"/>
              <a:t>@fon.bg.ac.rs</a:t>
            </a:r>
            <a:endParaRPr lang="sr-Cyrl-CS" sz="1400"/>
          </a:p>
          <a:p>
            <a:pPr>
              <a:spcBef>
                <a:spcPts val="0"/>
              </a:spcBef>
              <a:buNone/>
            </a:pPr>
            <a:r>
              <a:rPr lang="sr-Cyrl-CS" sz="1400"/>
              <a:t>	Кабинет: </a:t>
            </a:r>
            <a:r>
              <a:rPr lang="sr-Cyrl-RS" sz="1400"/>
              <a:t>221</a:t>
            </a:r>
            <a:endParaRPr lang="sr-Cyrl-CS" sz="1400"/>
          </a:p>
          <a:p>
            <a:pPr>
              <a:spcBef>
                <a:spcPts val="0"/>
              </a:spcBef>
              <a:buNone/>
            </a:pPr>
            <a:endParaRPr lang="sr-Cyrl-CS" sz="1400"/>
          </a:p>
          <a:p>
            <a:pPr>
              <a:buFont typeface="Arial" pitchFamily="34" charset="0"/>
              <a:buChar char="•"/>
            </a:pPr>
            <a:r>
              <a:rPr lang="sr-Cyrl-CS" sz="2000"/>
              <a:t>Пр</a:t>
            </a:r>
            <a:r>
              <a:rPr lang="en-US" sz="2000"/>
              <a:t>o</a:t>
            </a:r>
            <a:r>
              <a:rPr lang="sr-Cyrl-CS" sz="2000"/>
              <a:t>ф. др Иван Томашевић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/>
              <a:t>	Е-маил: </a:t>
            </a:r>
            <a:r>
              <a:rPr lang="sr-Latn-RS" sz="1400"/>
              <a:t>ivan.tomasevic @fon.bg.ac.rs</a:t>
            </a:r>
            <a:endParaRPr lang="sr-Cyrl-CS" sz="1400"/>
          </a:p>
          <a:p>
            <a:pPr>
              <a:spcBef>
                <a:spcPts val="0"/>
              </a:spcBef>
              <a:buNone/>
            </a:pPr>
            <a:r>
              <a:rPr lang="sr-Cyrl-CS" sz="1400"/>
              <a:t>	Кабинет: </a:t>
            </a:r>
            <a:r>
              <a:rPr lang="sr-Cyrl-RS" sz="1400"/>
              <a:t>221</a:t>
            </a:r>
            <a:endParaRPr lang="sr-Cyrl-CS" sz="1400"/>
          </a:p>
          <a:p>
            <a:pPr>
              <a:spcBef>
                <a:spcPts val="0"/>
              </a:spcBef>
              <a:buNone/>
            </a:pPr>
            <a:endParaRPr lang="sr-Cyrl-CS" sz="18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/>
              <a:t>Наставници и сарадници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Циљ предмета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5156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ru-RU" sz="2200"/>
              <a:t> Обучавање студената и оспособљавање за самосталан и тимски истраживачки рад на решавању проблема пројектовања, постављања, унапређивања и управљања лин производним и услужним процесима. 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ru-RU" sz="220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ru-RU" sz="2200"/>
              <a:t> Студенти ће научити како да самостално и са пуном одговорношћу креирају, процене и изаберу најбоље решење за проблеме вођења и унапређивања пословних процеса и операција у складу са лин принципима.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13E43-2BFC-C5FF-664A-17F84D960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F218-F869-76C1-3CE9-39967511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Садржај предмета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EF571-C9C1-C2DE-F6C6-917BED9948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C3A62E-3F5D-71E5-B611-D2E4268097D1}"/>
              </a:ext>
            </a:extLst>
          </p:cNvPr>
          <p:cNvSpPr/>
          <p:nvPr/>
        </p:nvSpPr>
        <p:spPr>
          <a:xfrm>
            <a:off x="923925" y="1390650"/>
            <a:ext cx="1020127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CS"/>
              <a:t> </a:t>
            </a:r>
            <a:r>
              <a:rPr lang="ru-RU"/>
              <a:t>Управљање лин процесима - предмет, поступак, инструменти, циљеви.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Стратешки значај процеса и операција.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Пословање и производња као мрежа процеса и операција.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Лин процеси и операције.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Процесна архитектура пословног система.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Препознавање кључних процеса у пословном систему.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Дефинисање  надлежности и одговорности за управљање процесима.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Планирање процеса и операција.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Пројектовање и мапирање лин пословних процеса.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Вођење имплементације лин процеса.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Дефинисање, мерење и праћење индикатора перформанси лин процеса. </a:t>
            </a:r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4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Садржај предмета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3925" y="1390650"/>
            <a:ext cx="1020127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Унапређивање процеса у складу са лин принципима.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Пројектовање система за управљање лин процесима.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Организација запослених на реализацији континуалног унапређивања процеса.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Студије случаја </a:t>
            </a:r>
            <a:r>
              <a:rPr lang="ru-RU"/>
              <a:t>управљања лин процесима.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Могућности интеграције лин приступа и других приступа унапређивању процеса.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Пословна изврсност заснована на процесима.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Бенчмаркинг пословних процеса. 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Консалтинг у области континуалног унапређивања процеса и операција.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Информатичка подршка управљању лин процесима и операцијама.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/>
              <a:t> Процесна архитектура пословног система. </a:t>
            </a:r>
          </a:p>
          <a:p>
            <a:pPr>
              <a:spcBef>
                <a:spcPts val="1200"/>
              </a:spcBef>
              <a:buSzPct val="100000"/>
            </a:pPr>
            <a:endParaRPr lang="sr-Cyrl-R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Начин полагања предмета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399" y="1295400"/>
            <a:ext cx="964154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sr-Cyrl-RS" sz="2400">
                <a:cs typeface="Arial" charset="0"/>
              </a:rPr>
              <a:t>Предиспитне обавезе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Cyrl-RS" sz="2400">
                <a:cs typeface="Arial" charset="0"/>
              </a:rPr>
              <a:t>Семинарски рад</a:t>
            </a:r>
            <a:r>
              <a:rPr lang="sr-Latn-CS" sz="2400">
                <a:cs typeface="Arial" charset="0"/>
              </a:rPr>
              <a:t>: </a:t>
            </a:r>
            <a:r>
              <a:rPr lang="sr-Cyrl-RS" sz="240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обавезно</a:t>
            </a:r>
            <a:r>
              <a:rPr lang="sr-Cyrl-RS" sz="2400">
                <a:cs typeface="Arial" charset="0"/>
              </a:rPr>
              <a:t> (</a:t>
            </a:r>
            <a:r>
              <a:rPr lang="sr-Cyrl-RS" sz="2400">
                <a:solidFill>
                  <a:srgbClr val="FF0000"/>
                </a:solidFill>
                <a:cs typeface="Arial" charset="0"/>
              </a:rPr>
              <a:t>50</a:t>
            </a:r>
            <a:r>
              <a:rPr lang="sr-Cyrl-RS" sz="2400">
                <a:cs typeface="Arial" charset="0"/>
              </a:rPr>
              <a:t>)</a:t>
            </a:r>
            <a:endParaRPr lang="sr-Cyrl-RS" sz="240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Тема: договор са предметним наставником</a:t>
            </a:r>
            <a:endParaRPr lang="sr-Latn-CS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Појединачна или тимска израда рада</a:t>
            </a:r>
            <a:r>
              <a:rPr lang="sr-Latn-CS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(</a:t>
            </a:r>
            <a:r>
              <a:rPr lang="sr-Cyrl-RS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по избору студента</a:t>
            </a:r>
            <a:r>
              <a:rPr lang="sr-Latn-CS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)</a:t>
            </a:r>
            <a:endParaRPr lang="sr-Cyrl-RS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Током истраживања и израде семинарског рада, </a:t>
            </a:r>
            <a:r>
              <a:rPr lang="sr-Cyrl-RS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к</a:t>
            </a: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онсултације са наставником обезбеђују учење и боље разумевање области</a:t>
            </a:r>
            <a:endParaRPr lang="sr-Cyrl-RS">
              <a:solidFill>
                <a:srgbClr val="C00000"/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>
                <a:cs typeface="Arial" charset="0"/>
              </a:rPr>
              <a:t>Испитне обавезе</a:t>
            </a:r>
            <a:endParaRPr lang="sr-Latn-CS" sz="240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>
                <a:cs typeface="Arial" charset="0"/>
              </a:rPr>
              <a:t>Усмени део испита (</a:t>
            </a:r>
            <a:r>
              <a:rPr lang="sr-Cyrl-RS" sz="2400">
                <a:solidFill>
                  <a:srgbClr val="FF0000"/>
                </a:solidFill>
                <a:cs typeface="Arial" charset="0"/>
              </a:rPr>
              <a:t>50</a:t>
            </a:r>
            <a:r>
              <a:rPr lang="sr-Cyrl-RS" sz="2400">
                <a:cs typeface="Arial" charset="0"/>
              </a:rPr>
              <a:t>)</a:t>
            </a:r>
            <a:endParaRPr lang="sr-Latn-CS" sz="240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Литература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10466781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400">
                <a:cs typeface="Arial" charset="0"/>
              </a:rPr>
              <a:t>Обавезна:</a:t>
            </a:r>
          </a:p>
          <a:p>
            <a:pPr marL="800100" lvl="1" indent="-342900">
              <a:defRPr/>
            </a:pPr>
            <a:endParaRPr lang="ru-RU" sz="240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400">
                <a:cs typeface="Arial" charset="0"/>
              </a:rPr>
              <a:t>Васиљевић, Д. &amp; Словић, Д. (2015). Каизен – јапанска парадигма пословне изврсности,  ФОН,  Београд.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400">
                <a:cs typeface="Arial" charset="0"/>
              </a:rPr>
              <a:t>Радовић М., Томашевић И., Стојановић Д., Симеуновић Б., Инжењеринг процеса, ФОН, Београд, 2012.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5A95D-4192-5412-E51F-7E02CB01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6405-BCE2-2604-DAC5-9928B9DB0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МЕНАЏМЕНТ ИНЖЕЊЕРСТВО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C0B3B-5F3A-4C63-044A-45607296A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индустријско и менаџмент инжењерство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49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Široki ekran</PresentationFormat>
  <Paragraphs>74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 Medium</vt:lpstr>
      <vt:lpstr>Montserrat SemiBold</vt:lpstr>
      <vt:lpstr>Office Theme</vt:lpstr>
      <vt:lpstr>УПРАВЉАЊЕ ЛИН ПРОЦЕСИМА</vt:lpstr>
      <vt:lpstr>Наставници и сарадници</vt:lpstr>
      <vt:lpstr>Наставници и сарадници</vt:lpstr>
      <vt:lpstr>Циљ предмета</vt:lpstr>
      <vt:lpstr>Садржај предмета</vt:lpstr>
      <vt:lpstr>Садржај предмета</vt:lpstr>
      <vt:lpstr>Начин полагања предмета</vt:lpstr>
      <vt:lpstr>Литература</vt:lpstr>
      <vt:lpstr>МЕНАЏМЕНТ ИНЖЕЊЕРСТВО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Dragana D. Stojanović</cp:lastModifiedBy>
  <cp:revision>1</cp:revision>
  <dcterms:created xsi:type="dcterms:W3CDTF">2022-10-16T13:21:43Z</dcterms:created>
  <dcterms:modified xsi:type="dcterms:W3CDTF">2024-11-28T06:58:15Z</dcterms:modified>
</cp:coreProperties>
</file>